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9" r:id="rId2"/>
    <p:sldId id="260" r:id="rId3"/>
    <p:sldId id="258" r:id="rId4"/>
    <p:sldId id="265" r:id="rId5"/>
    <p:sldId id="264" r:id="rId6"/>
    <p:sldId id="263" r:id="rId7"/>
    <p:sldId id="262" r:id="rId8"/>
    <p:sldId id="257" r:id="rId9"/>
    <p:sldId id="261" r:id="rId10"/>
    <p:sldId id="25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32435FF-B8CF-405D-A645-9411265F0674}">
          <p14:sldIdLst>
            <p14:sldId id="259"/>
            <p14:sldId id="260"/>
            <p14:sldId id="258"/>
            <p14:sldId id="265"/>
            <p14:sldId id="264"/>
            <p14:sldId id="263"/>
            <p14:sldId id="262"/>
            <p14:sldId id="257"/>
            <p14:sldId id="261"/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sz="3600" dirty="0" smtClean="0"/>
              <a:t>Fundamentals of </a:t>
            </a:r>
            <a:r>
              <a:rPr lang="en-AU" sz="3600" dirty="0" smtClean="0"/>
              <a:t>Accounting</a:t>
            </a:r>
            <a:endParaRPr lang="en-AU" sz="360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 smtClean="0"/>
              <a:t>Foundation Studies</a:t>
            </a:r>
          </a:p>
          <a:p>
            <a:r>
              <a:rPr lang="en-AU" dirty="0"/>
              <a:t>MUF0021- Assessment Outline</a:t>
            </a:r>
            <a:endParaRPr lang="en-AU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2904" y="3942278"/>
            <a:ext cx="2834592" cy="2081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91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0167" y="866051"/>
            <a:ext cx="8143508" cy="4026893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AU" sz="2000" dirty="0" smtClean="0">
                <a:latin typeface="Calibri" panose="020F0502020204030204" pitchFamily="34" charset="0"/>
                <a:ea typeface="Arial Narrow" charset="0"/>
                <a:cs typeface="Arial Narrow" charset="0"/>
              </a:rPr>
              <a:t>We  remember …</a:t>
            </a:r>
            <a:br>
              <a:rPr lang="en-AU" sz="2000" dirty="0" smtClean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dirty="0" smtClean="0">
                <a:latin typeface="Calibri" panose="020F0502020204030204" pitchFamily="34" charset="0"/>
                <a:ea typeface="Arial Narrow" charset="0"/>
                <a:cs typeface="Arial Narrow" charset="0"/>
              </a:rPr>
              <a:t/>
            </a:r>
            <a:br>
              <a:rPr lang="en-AU" sz="2000" dirty="0" smtClean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b="1" dirty="0" smtClean="0">
                <a:latin typeface="Calibri" panose="020F0502020204030204" pitchFamily="34" charset="0"/>
                <a:ea typeface="Arial Narrow" charset="0"/>
                <a:cs typeface="Arial Narrow" charset="0"/>
              </a:rPr>
              <a:t>10</a:t>
            </a: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%</a:t>
            </a: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 of what we </a:t>
            </a: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READ</a:t>
            </a:r>
            <a:b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/>
            </a:r>
            <a:b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20% </a:t>
            </a: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of what we </a:t>
            </a: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HEAR</a:t>
            </a:r>
            <a:b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/>
            </a:r>
            <a:b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30% </a:t>
            </a: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of what we </a:t>
            </a: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SEE</a:t>
            </a:r>
            <a:b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/>
            </a:r>
            <a:b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50% </a:t>
            </a: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of what we </a:t>
            </a: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SEE</a:t>
            </a: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 &amp; </a:t>
            </a: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HEAR</a:t>
            </a:r>
            <a:b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/>
            </a:r>
            <a:b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70% </a:t>
            </a: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of what we </a:t>
            </a: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SAY</a:t>
            </a:r>
            <a:b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/>
            </a:r>
            <a:b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</a:b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90% </a:t>
            </a: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of what we </a:t>
            </a:r>
            <a:r>
              <a:rPr lang="en-AU" sz="2000" b="1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SAY</a:t>
            </a:r>
            <a:r>
              <a:rPr lang="en-AU" sz="2000" dirty="0">
                <a:latin typeface="Calibri" panose="020F0502020204030204" pitchFamily="34" charset="0"/>
                <a:ea typeface="Arial Narrow" charset="0"/>
                <a:cs typeface="Arial Narrow" charset="0"/>
              </a:rPr>
              <a:t> &amp; </a:t>
            </a:r>
            <a:r>
              <a:rPr lang="en-AU" sz="2000" b="1" dirty="0" smtClean="0">
                <a:latin typeface="Calibri" panose="020F0502020204030204" pitchFamily="34" charset="0"/>
                <a:ea typeface="Arial Narrow" charset="0"/>
                <a:cs typeface="Arial Narrow" charset="0"/>
              </a:rPr>
              <a:t>DO</a:t>
            </a:r>
            <a:endParaRPr lang="en-AU" sz="2000" dirty="0">
              <a:latin typeface="Calibri" panose="020F050202020403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0174" y="5161951"/>
            <a:ext cx="7315200" cy="914400"/>
          </a:xfrm>
        </p:spPr>
        <p:txBody>
          <a:bodyPr/>
          <a:lstStyle/>
          <a:p>
            <a:r>
              <a:rPr lang="en-AU" dirty="0" smtClean="0"/>
              <a:t>So get busy! To learn something new- you must say and do!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  <p:pic>
        <p:nvPicPr>
          <p:cNvPr id="6" name="Picture Placeholder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99" r="-1"/>
          <a:stretch/>
        </p:blipFill>
        <p:spPr>
          <a:xfrm>
            <a:off x="9294145" y="804688"/>
            <a:ext cx="2874815" cy="211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658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Unit 1 </a:t>
            </a:r>
            <a:br>
              <a:rPr lang="en-AU" dirty="0" smtClean="0"/>
            </a:br>
            <a:r>
              <a:rPr lang="en-AU" dirty="0" smtClean="0"/>
              <a:t>Assessment</a:t>
            </a:r>
            <a:endParaRPr lang="en-AU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1128507"/>
              </p:ext>
            </p:extLst>
          </p:nvPr>
        </p:nvGraphicFramePr>
        <p:xfrm>
          <a:off x="3901395" y="388795"/>
          <a:ext cx="7487784" cy="61858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0549"/>
                <a:gridCol w="3492349"/>
                <a:gridCol w="1534886"/>
              </a:tblGrid>
              <a:tr h="669774">
                <a:tc>
                  <a:txBody>
                    <a:bodyPr/>
                    <a:lstStyle/>
                    <a:p>
                      <a:pPr algn="ctr"/>
                      <a:r>
                        <a:rPr lang="en-AU" b="1" dirty="0" smtClean="0"/>
                        <a:t>Task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 dirty="0" smtClean="0"/>
                        <a:t>Submission Details</a:t>
                      </a:r>
                      <a:endParaRPr lang="en-A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b="1" dirty="0" smtClean="0"/>
                        <a:t>% Contribution to Overall Grade</a:t>
                      </a:r>
                      <a:endParaRPr lang="en-AU" b="1" dirty="0"/>
                    </a:p>
                  </a:txBody>
                  <a:tcPr/>
                </a:tc>
              </a:tr>
              <a:tr h="669774">
                <a:tc>
                  <a:txBody>
                    <a:bodyPr/>
                    <a:lstStyle/>
                    <a:p>
                      <a:r>
                        <a:rPr lang="en-AU" dirty="0" smtClean="0"/>
                        <a:t>AT1: Engagement in Learning (EIL)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Individual completion of activities- before, during and after class 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15%</a:t>
                      </a:r>
                      <a:endParaRPr lang="en-AU" dirty="0"/>
                    </a:p>
                  </a:txBody>
                  <a:tcPr/>
                </a:tc>
              </a:tr>
              <a:tr h="669774">
                <a:tc>
                  <a:txBody>
                    <a:bodyPr/>
                    <a:lstStyle/>
                    <a:p>
                      <a:r>
                        <a:rPr lang="en-AU" dirty="0" smtClean="0"/>
                        <a:t>AT2: Case Study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Individual</a:t>
                      </a:r>
                      <a:r>
                        <a:rPr lang="en-AU" baseline="0" dirty="0" smtClean="0"/>
                        <a:t> application of concepts to create a case study example of accounting for a trading business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10%</a:t>
                      </a:r>
                      <a:endParaRPr lang="en-AU" dirty="0"/>
                    </a:p>
                  </a:txBody>
                  <a:tcPr/>
                </a:tc>
              </a:tr>
              <a:tr h="669774">
                <a:tc>
                  <a:txBody>
                    <a:bodyPr/>
                    <a:lstStyle/>
                    <a:p>
                      <a:r>
                        <a:rPr lang="en-AU" dirty="0" smtClean="0"/>
                        <a:t>AT3: Problem Solving Exercise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Individual</a:t>
                      </a:r>
                      <a:r>
                        <a:rPr lang="en-AU" baseline="0" dirty="0" smtClean="0"/>
                        <a:t> exercise to record from Source Documents to Journals under test conditions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15%</a:t>
                      </a:r>
                      <a:endParaRPr lang="en-AU" dirty="0"/>
                    </a:p>
                  </a:txBody>
                  <a:tcPr/>
                </a:tc>
              </a:tr>
              <a:tr h="669774">
                <a:tc>
                  <a:txBody>
                    <a:bodyPr/>
                    <a:lstStyle/>
                    <a:p>
                      <a:r>
                        <a:rPr lang="en-AU" dirty="0" smtClean="0"/>
                        <a:t>AT4: Group Presentation Video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Group problem solving exercise in completed</a:t>
                      </a:r>
                      <a:r>
                        <a:rPr lang="en-AU" baseline="0" dirty="0" smtClean="0"/>
                        <a:t> in class time and submitted as a video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10%</a:t>
                      </a:r>
                      <a:endParaRPr lang="en-AU" dirty="0"/>
                    </a:p>
                  </a:txBody>
                  <a:tcPr/>
                </a:tc>
              </a:tr>
              <a:tr h="669774">
                <a:tc>
                  <a:txBody>
                    <a:bodyPr/>
                    <a:lstStyle/>
                    <a:p>
                      <a:r>
                        <a:rPr lang="en-AU" dirty="0" smtClean="0"/>
                        <a:t>AT5: Skills &amp; Applications</a:t>
                      </a:r>
                      <a:r>
                        <a:rPr lang="en-AU" baseline="0" dirty="0" smtClean="0"/>
                        <a:t> Exercise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Individual exercises recording</a:t>
                      </a:r>
                      <a:r>
                        <a:rPr lang="en-AU" baseline="0" dirty="0" smtClean="0"/>
                        <a:t> in the General Ledger to Trial Balance under test conditions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20%</a:t>
                      </a:r>
                      <a:endParaRPr lang="en-AU" dirty="0"/>
                    </a:p>
                  </a:txBody>
                  <a:tcPr/>
                </a:tc>
              </a:tr>
              <a:tr h="669774">
                <a:tc>
                  <a:txBody>
                    <a:bodyPr/>
                    <a:lstStyle/>
                    <a:p>
                      <a:r>
                        <a:rPr lang="en-AU" dirty="0" smtClean="0"/>
                        <a:t>Final Examination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 smtClean="0"/>
                        <a:t>Examination</a:t>
                      </a:r>
                      <a:r>
                        <a:rPr lang="en-AU" baseline="0" dirty="0" smtClean="0"/>
                        <a:t> incorporating all content from the unit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dirty="0" smtClean="0"/>
                        <a:t>30%</a:t>
                      </a:r>
                      <a:endParaRPr lang="en-AU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762544"/>
            <a:ext cx="3428089" cy="21065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48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AT1: Engagement in </a:t>
            </a:r>
            <a:br>
              <a:rPr lang="en-AU" dirty="0" smtClean="0"/>
            </a:br>
            <a:r>
              <a:rPr lang="en-AU" dirty="0" smtClean="0"/>
              <a:t>Learning (EIL)</a:t>
            </a:r>
            <a:br>
              <a:rPr lang="en-AU" dirty="0" smtClean="0"/>
            </a:br>
            <a:r>
              <a:rPr lang="en-AU" dirty="0" smtClean="0"/>
              <a:t>(15%)</a:t>
            </a:r>
            <a:endParaRPr lang="en-AU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3550114" y="883345"/>
            <a:ext cx="2722669" cy="5120640"/>
          </a:xfrm>
          <a:ln>
            <a:solidFill>
              <a:schemeClr val="accent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u="sng" dirty="0" smtClean="0"/>
              <a:t>Quizzes	</a:t>
            </a:r>
            <a:r>
              <a:rPr lang="en-AU" b="1" dirty="0" smtClean="0"/>
              <a:t>	</a:t>
            </a:r>
            <a:r>
              <a:rPr lang="en-AU" b="1" u="sng" dirty="0" smtClean="0"/>
              <a:t>(5%)</a:t>
            </a:r>
          </a:p>
          <a:p>
            <a:pPr marL="0" indent="0">
              <a:buNone/>
            </a:pPr>
            <a:r>
              <a:rPr lang="en-AU" dirty="0" smtClean="0"/>
              <a:t>Each quiz is a review of content studied in that week.</a:t>
            </a:r>
          </a:p>
          <a:p>
            <a:pPr marL="0" indent="0">
              <a:buNone/>
            </a:pPr>
            <a:endParaRPr lang="en-AU" dirty="0" smtClean="0"/>
          </a:p>
          <a:p>
            <a:pPr lvl="0"/>
            <a:r>
              <a:rPr lang="en-AU" dirty="0"/>
              <a:t>Topic </a:t>
            </a:r>
            <a:r>
              <a:rPr lang="en-AU" dirty="0" smtClean="0"/>
              <a:t>1: Business Activity &amp; Accounting Process</a:t>
            </a:r>
            <a:endParaRPr lang="en-AU" dirty="0"/>
          </a:p>
          <a:p>
            <a:pPr lvl="0"/>
            <a:r>
              <a:rPr lang="en-AU" dirty="0"/>
              <a:t>Topic </a:t>
            </a:r>
            <a:r>
              <a:rPr lang="en-AU" dirty="0" smtClean="0"/>
              <a:t>2: Accounting Equation</a:t>
            </a:r>
            <a:endParaRPr lang="en-AU" dirty="0"/>
          </a:p>
          <a:p>
            <a:pPr lvl="0"/>
            <a:r>
              <a:rPr lang="en-AU" dirty="0"/>
              <a:t>Topic </a:t>
            </a:r>
            <a:r>
              <a:rPr lang="en-AU" dirty="0" smtClean="0"/>
              <a:t>3: Balance Sheet &amp; Double Entry rules</a:t>
            </a:r>
            <a:endParaRPr lang="en-AU" dirty="0"/>
          </a:p>
          <a:p>
            <a:pPr lvl="0"/>
            <a:r>
              <a:rPr lang="en-AU" dirty="0"/>
              <a:t>Topic </a:t>
            </a:r>
            <a:r>
              <a:rPr lang="en-AU" dirty="0" smtClean="0"/>
              <a:t>4: Special Journals</a:t>
            </a:r>
            <a:endParaRPr lang="en-AU" dirty="0"/>
          </a:p>
          <a:p>
            <a:pPr lvl="0"/>
            <a:r>
              <a:rPr lang="en-AU" dirty="0"/>
              <a:t>Topic </a:t>
            </a:r>
            <a:r>
              <a:rPr lang="en-AU" dirty="0" smtClean="0"/>
              <a:t>6: General Ledger</a:t>
            </a:r>
            <a:endParaRPr lang="en-AU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9263393" y="883345"/>
            <a:ext cx="2563422" cy="5120640"/>
          </a:xfrm>
          <a:ln>
            <a:solidFill>
              <a:schemeClr val="accent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b="1" u="sng" dirty="0" smtClean="0"/>
              <a:t>In class  		(5%)</a:t>
            </a:r>
          </a:p>
          <a:p>
            <a:r>
              <a:rPr lang="en-AU" dirty="0" smtClean="0"/>
              <a:t>Contribution to in class activities based on the following:</a:t>
            </a:r>
          </a:p>
          <a:p>
            <a:r>
              <a:rPr lang="en-AU" dirty="0" smtClean="0"/>
              <a:t>Consistency</a:t>
            </a:r>
          </a:p>
          <a:p>
            <a:r>
              <a:rPr lang="en-AU" dirty="0" smtClean="0"/>
              <a:t>Listening skills</a:t>
            </a:r>
          </a:p>
          <a:p>
            <a:r>
              <a:rPr lang="en-AU" dirty="0" smtClean="0"/>
              <a:t>Supporting peers</a:t>
            </a:r>
          </a:p>
          <a:p>
            <a:r>
              <a:rPr lang="en-AU" dirty="0" smtClean="0"/>
              <a:t>Arrive prepared to learn with materials</a:t>
            </a:r>
          </a:p>
          <a:p>
            <a:r>
              <a:rPr lang="en-AU" dirty="0" smtClean="0"/>
              <a:t>Independent learning and goal setting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  <p:sp>
        <p:nvSpPr>
          <p:cNvPr id="9" name="Content Placeholder 4"/>
          <p:cNvSpPr txBox="1">
            <a:spLocks/>
          </p:cNvSpPr>
          <p:nvPr/>
        </p:nvSpPr>
        <p:spPr>
          <a:xfrm>
            <a:off x="6418054" y="883345"/>
            <a:ext cx="2700068" cy="512064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 pitchFamily="18" charset="2"/>
              <a:buNone/>
            </a:pPr>
            <a:r>
              <a:rPr lang="en-AU" b="1" u="sng" dirty="0" smtClean="0"/>
              <a:t>Other Online</a:t>
            </a:r>
            <a:r>
              <a:rPr lang="en-AU" b="1" dirty="0" smtClean="0"/>
              <a:t>	</a:t>
            </a:r>
            <a:r>
              <a:rPr lang="en-AU" b="1" u="sng" dirty="0" smtClean="0"/>
              <a:t>(5%)</a:t>
            </a:r>
          </a:p>
          <a:p>
            <a:pPr marL="0" indent="0">
              <a:buFont typeface="Wingdings 2" pitchFamily="18" charset="2"/>
              <a:buNone/>
            </a:pPr>
            <a:r>
              <a:rPr lang="en-AU" dirty="0" smtClean="0"/>
              <a:t>Completion of Pre-class activities as provided on Moodle each week across the unit </a:t>
            </a:r>
          </a:p>
          <a:p>
            <a:pPr marL="0" indent="0">
              <a:buFont typeface="Wingdings 2" pitchFamily="18" charset="2"/>
              <a:buNone/>
            </a:pPr>
            <a:endParaRPr lang="en-AU" dirty="0" smtClean="0"/>
          </a:p>
        </p:txBody>
      </p:sp>
    </p:spTree>
    <p:extLst>
      <p:ext uri="{BB962C8B-B14F-4D97-AF65-F5344CB8AC3E}">
        <p14:creationId xmlns:p14="http://schemas.microsoft.com/office/powerpoint/2010/main" val="2828881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AT2: </a:t>
            </a:r>
            <a:br>
              <a:rPr lang="en-AU" dirty="0" smtClean="0"/>
            </a:br>
            <a:r>
              <a:rPr lang="en-AU" dirty="0" smtClean="0"/>
              <a:t>Case Study</a:t>
            </a:r>
            <a:br>
              <a:rPr lang="en-AU" dirty="0" smtClean="0"/>
            </a:br>
            <a:r>
              <a:rPr lang="en-AU" dirty="0" smtClean="0"/>
              <a:t>(10%)</a:t>
            </a:r>
            <a:endParaRPr lang="en-AU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Case Study is an opportunity </a:t>
            </a:r>
            <a:r>
              <a:rPr lang="en-US" dirty="0" smtClean="0"/>
              <a:t>to </a:t>
            </a:r>
            <a:r>
              <a:rPr lang="en-US" dirty="0"/>
              <a:t>demonstrate and apply </a:t>
            </a:r>
            <a:r>
              <a:rPr lang="en-US" dirty="0" smtClean="0"/>
              <a:t>our </a:t>
            </a:r>
            <a:r>
              <a:rPr lang="en-US" dirty="0"/>
              <a:t>understanding </a:t>
            </a:r>
            <a:r>
              <a:rPr lang="en-US" dirty="0" smtClean="0"/>
              <a:t>of:</a:t>
            </a:r>
          </a:p>
          <a:p>
            <a:r>
              <a:rPr lang="en-US" dirty="0" smtClean="0"/>
              <a:t>Study </a:t>
            </a:r>
            <a:r>
              <a:rPr lang="en-US" dirty="0"/>
              <a:t>Area 1 </a:t>
            </a:r>
            <a:r>
              <a:rPr lang="en-US" dirty="0" smtClean="0"/>
              <a:t>Business activity &amp; Accounting process</a:t>
            </a:r>
          </a:p>
          <a:p>
            <a:r>
              <a:rPr lang="en-US" dirty="0" smtClean="0"/>
              <a:t>Study </a:t>
            </a:r>
            <a:r>
              <a:rPr lang="en-US" dirty="0"/>
              <a:t>Area </a:t>
            </a:r>
            <a:r>
              <a:rPr lang="en-US" dirty="0" smtClean="0"/>
              <a:t>2Special Journals</a:t>
            </a:r>
            <a:endParaRPr lang="en-US" dirty="0"/>
          </a:p>
          <a:p>
            <a:r>
              <a:rPr lang="en-US" dirty="0" smtClean="0"/>
              <a:t>Progressive </a:t>
            </a:r>
            <a:r>
              <a:rPr lang="en-US" dirty="0"/>
              <a:t>task </a:t>
            </a:r>
            <a:endParaRPr lang="en-US" dirty="0" smtClean="0"/>
          </a:p>
          <a:p>
            <a:r>
              <a:rPr lang="en-US" dirty="0" smtClean="0"/>
              <a:t>Apply </a:t>
            </a:r>
            <a:r>
              <a:rPr lang="en-US" dirty="0"/>
              <a:t>concepts studied in the lessons to a real life example </a:t>
            </a:r>
            <a:endParaRPr lang="en-US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AU" dirty="0" smtClean="0"/>
              <a:t>Submission Weeks:</a:t>
            </a:r>
          </a:p>
          <a:p>
            <a:pPr lvl="0"/>
            <a:r>
              <a:rPr lang="en-AU" dirty="0"/>
              <a:t>Topic 1- identify business</a:t>
            </a:r>
          </a:p>
          <a:p>
            <a:pPr lvl="0"/>
            <a:r>
              <a:rPr lang="en-AU" dirty="0"/>
              <a:t>Topic 2- complete activity &amp; elements</a:t>
            </a:r>
          </a:p>
          <a:p>
            <a:pPr lvl="0"/>
            <a:r>
              <a:rPr lang="en-AU" dirty="0"/>
              <a:t>Topic 3- check turn it in and sign off draft</a:t>
            </a:r>
          </a:p>
          <a:p>
            <a:r>
              <a:rPr lang="en-AU" dirty="0"/>
              <a:t>Topic 4- final assessment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66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AT3: </a:t>
            </a:r>
            <a:br>
              <a:rPr lang="en-AU" dirty="0" smtClean="0"/>
            </a:br>
            <a:r>
              <a:rPr lang="en-AU" dirty="0" smtClean="0"/>
              <a:t>Problem</a:t>
            </a:r>
            <a:br>
              <a:rPr lang="en-AU" dirty="0" smtClean="0"/>
            </a:br>
            <a:r>
              <a:rPr lang="en-AU" dirty="0" smtClean="0"/>
              <a:t>Solving </a:t>
            </a:r>
            <a:br>
              <a:rPr lang="en-AU" dirty="0" smtClean="0"/>
            </a:br>
            <a:r>
              <a:rPr lang="en-AU" dirty="0" smtClean="0"/>
              <a:t>Exercise</a:t>
            </a:r>
            <a:br>
              <a:rPr lang="en-AU" dirty="0" smtClean="0"/>
            </a:br>
            <a:r>
              <a:rPr lang="en-AU" dirty="0" smtClean="0"/>
              <a:t>(15%)</a:t>
            </a:r>
            <a:endParaRPr lang="en-AU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US" dirty="0"/>
              <a:t>This is a paper based Problem Solving Exercise completed under test conditions and </a:t>
            </a:r>
            <a:r>
              <a:rPr lang="en-US" dirty="0" smtClean="0"/>
              <a:t>individually</a:t>
            </a:r>
          </a:p>
          <a:p>
            <a:r>
              <a:rPr lang="en-US" dirty="0" smtClean="0"/>
              <a:t>Recording in Special Journals and the General Journal</a:t>
            </a:r>
            <a:endParaRPr lang="en-AU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ln>
            <a:solidFill>
              <a:schemeClr val="accent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AU" dirty="0" smtClean="0"/>
              <a:t>Submission Week:</a:t>
            </a:r>
          </a:p>
          <a:p>
            <a:r>
              <a:rPr lang="en-AU" dirty="0" smtClean="0"/>
              <a:t>End of Topic 5</a:t>
            </a:r>
          </a:p>
          <a:p>
            <a:r>
              <a:rPr lang="en-AU" dirty="0" smtClean="0"/>
              <a:t>Test duration </a:t>
            </a:r>
            <a:r>
              <a:rPr lang="en-AU" dirty="0" smtClean="0"/>
              <a:t>50 </a:t>
            </a:r>
            <a:r>
              <a:rPr lang="en-AU" dirty="0" smtClean="0"/>
              <a:t>minutes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29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AT4: </a:t>
            </a:r>
            <a:br>
              <a:rPr lang="en-AU" dirty="0" smtClean="0"/>
            </a:br>
            <a:r>
              <a:rPr lang="en-AU" dirty="0" smtClean="0"/>
              <a:t>Group Presentation Video</a:t>
            </a:r>
            <a:br>
              <a:rPr lang="en-AU" dirty="0" smtClean="0"/>
            </a:br>
            <a:r>
              <a:rPr lang="en-AU" dirty="0" smtClean="0"/>
              <a:t>(10%)</a:t>
            </a:r>
            <a:endParaRPr lang="en-AU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/>
              <a:t>Group Presentation Video is an opportunity </a:t>
            </a:r>
            <a:r>
              <a:rPr lang="en-US" dirty="0" smtClean="0"/>
              <a:t>for you to:</a:t>
            </a:r>
          </a:p>
          <a:p>
            <a:r>
              <a:rPr lang="en-US" dirty="0" smtClean="0"/>
              <a:t> </a:t>
            </a:r>
            <a:r>
              <a:rPr lang="en-US" dirty="0"/>
              <a:t>work collaboratively </a:t>
            </a:r>
            <a:endParaRPr lang="en-US" dirty="0" smtClean="0"/>
          </a:p>
          <a:p>
            <a:r>
              <a:rPr lang="en-US" dirty="0" smtClean="0"/>
              <a:t>solve </a:t>
            </a:r>
            <a:r>
              <a:rPr lang="en-US" dirty="0"/>
              <a:t>an accounting </a:t>
            </a:r>
            <a:r>
              <a:rPr lang="en-US" dirty="0" smtClean="0"/>
              <a:t>problem</a:t>
            </a:r>
          </a:p>
          <a:p>
            <a:r>
              <a:rPr lang="en-US" dirty="0" smtClean="0"/>
              <a:t>explain your </a:t>
            </a:r>
            <a:r>
              <a:rPr lang="en-US" dirty="0"/>
              <a:t>approach to the solution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evidence </a:t>
            </a:r>
            <a:r>
              <a:rPr lang="en-US" dirty="0"/>
              <a:t>of </a:t>
            </a:r>
            <a:r>
              <a:rPr lang="en-US" dirty="0" smtClean="0"/>
              <a:t>learning </a:t>
            </a:r>
            <a:r>
              <a:rPr lang="en-US" dirty="0"/>
              <a:t>is recorded and submitted as a Video </a:t>
            </a:r>
            <a:r>
              <a:rPr lang="en-US" dirty="0" smtClean="0"/>
              <a:t>Assessment</a:t>
            </a:r>
            <a:r>
              <a:rPr lang="en-US" dirty="0"/>
              <a:t> </a:t>
            </a:r>
            <a:r>
              <a:rPr lang="en-US" dirty="0" smtClean="0"/>
              <a:t>during the lesson time</a:t>
            </a:r>
          </a:p>
          <a:p>
            <a:r>
              <a:rPr lang="en-US" dirty="0" smtClean="0"/>
              <a:t>All papers records are also submitted at the end of the lesson</a:t>
            </a:r>
            <a:endParaRPr lang="en-AU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Submission Week:</a:t>
            </a:r>
          </a:p>
          <a:p>
            <a:r>
              <a:rPr lang="en-AU" dirty="0"/>
              <a:t>End of Topic </a:t>
            </a:r>
            <a:r>
              <a:rPr lang="en-AU" dirty="0" smtClean="0"/>
              <a:t>6</a:t>
            </a:r>
            <a:endParaRPr lang="en-AU" dirty="0"/>
          </a:p>
          <a:p>
            <a:r>
              <a:rPr lang="en-AU" dirty="0"/>
              <a:t>Test duration </a:t>
            </a:r>
            <a:r>
              <a:rPr lang="en-AU" dirty="0" smtClean="0"/>
              <a:t>60 </a:t>
            </a:r>
            <a:r>
              <a:rPr lang="en-AU" dirty="0"/>
              <a:t>minutes</a:t>
            </a:r>
          </a:p>
          <a:p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79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AT5: </a:t>
            </a:r>
            <a:br>
              <a:rPr lang="en-AU" dirty="0" smtClean="0"/>
            </a:br>
            <a:r>
              <a:rPr lang="en-AU" dirty="0" smtClean="0"/>
              <a:t>Skills &amp; Applications Exercise</a:t>
            </a:r>
            <a:br>
              <a:rPr lang="en-AU" dirty="0" smtClean="0"/>
            </a:br>
            <a:r>
              <a:rPr lang="en-AU" dirty="0" smtClean="0"/>
              <a:t>(20%)</a:t>
            </a:r>
            <a:endParaRPr lang="en-AU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is a paper based </a:t>
            </a:r>
            <a:r>
              <a:rPr lang="en-US" dirty="0" smtClean="0"/>
              <a:t>exercise to demonstrate skills in recording of subsidiary data in the general journal, general ledger and subsidiary records</a:t>
            </a:r>
            <a:endParaRPr lang="en-AU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Submission Week:</a:t>
            </a:r>
          </a:p>
          <a:p>
            <a:r>
              <a:rPr lang="en-AU" dirty="0"/>
              <a:t>End of Topic </a:t>
            </a:r>
            <a:r>
              <a:rPr lang="en-AU" dirty="0" smtClean="0"/>
              <a:t>9</a:t>
            </a:r>
            <a:endParaRPr lang="en-AU" dirty="0"/>
          </a:p>
          <a:p>
            <a:r>
              <a:rPr lang="en-AU" dirty="0"/>
              <a:t>Test duration </a:t>
            </a:r>
            <a:r>
              <a:rPr lang="en-AU" dirty="0" smtClean="0"/>
              <a:t>50 </a:t>
            </a:r>
            <a:r>
              <a:rPr lang="en-AU" dirty="0"/>
              <a:t>minutes</a:t>
            </a:r>
          </a:p>
          <a:p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824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Exam Revision</a:t>
            </a:r>
            <a:endParaRPr lang="en-AU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045" y="767419"/>
            <a:ext cx="7996428" cy="5330952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AU" dirty="0" smtClean="0"/>
              <a:t>Reflect &amp; Connect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AU" dirty="0" smtClean="0"/>
              <a:t>Identify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AU" dirty="0" smtClean="0"/>
              <a:t>Apply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AU" dirty="0" smtClean="0"/>
              <a:t>Calculate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AU" dirty="0" smtClean="0"/>
              <a:t>Record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AU" dirty="0" smtClean="0"/>
              <a:t>Create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AU" dirty="0" smtClean="0"/>
              <a:t>Analyse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AU" dirty="0" smtClean="0"/>
              <a:t>Evaluate</a:t>
            </a:r>
            <a:endParaRPr lang="en-AU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974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/>
            </a:r>
            <a:br>
              <a:rPr lang="en-AU" dirty="0" smtClean="0"/>
            </a:br>
            <a:r>
              <a:rPr lang="en-AU" dirty="0" smtClean="0"/>
              <a:t>Final</a:t>
            </a:r>
            <a:br>
              <a:rPr lang="en-AU" dirty="0" smtClean="0"/>
            </a:br>
            <a:r>
              <a:rPr lang="en-AU" dirty="0" smtClean="0"/>
              <a:t>Examination</a:t>
            </a:r>
            <a:br>
              <a:rPr lang="en-AU" dirty="0" smtClean="0"/>
            </a:br>
            <a:r>
              <a:rPr lang="en-AU" dirty="0" smtClean="0"/>
              <a:t>(30%)</a:t>
            </a:r>
            <a:endParaRPr lang="en-AU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 smtClean="0"/>
              <a:t>Final Examination:</a:t>
            </a:r>
          </a:p>
          <a:p>
            <a:r>
              <a:rPr lang="en-AU" dirty="0" smtClean="0"/>
              <a:t>Assumes knowledge of Study Area 1</a:t>
            </a:r>
          </a:p>
          <a:p>
            <a:r>
              <a:rPr lang="en-AU" dirty="0" smtClean="0"/>
              <a:t>Directly examines Study Area 2</a:t>
            </a:r>
          </a:p>
          <a:p>
            <a:r>
              <a:rPr lang="en-AU" dirty="0" smtClean="0"/>
              <a:t>Directly examines Study Area 3</a:t>
            </a:r>
            <a:endParaRPr lang="en-AU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AU" dirty="0" smtClean="0"/>
              <a:t>To be completed during scheduled Examination Period</a:t>
            </a:r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0174" cy="5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0040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181</TotalTime>
  <Words>390</Words>
  <Application>Microsoft Office PowerPoint</Application>
  <PresentationFormat>Widescreen</PresentationFormat>
  <Paragraphs>92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 Narrow</vt:lpstr>
      <vt:lpstr>Calibri</vt:lpstr>
      <vt:lpstr>Corbel</vt:lpstr>
      <vt:lpstr>Wingdings</vt:lpstr>
      <vt:lpstr>Wingdings 2</vt:lpstr>
      <vt:lpstr>Frame</vt:lpstr>
      <vt:lpstr>Fundamentals of Accounting</vt:lpstr>
      <vt:lpstr>Unit 1  Assessment</vt:lpstr>
      <vt:lpstr> AT1: Engagement in  Learning (EIL) (15%)</vt:lpstr>
      <vt:lpstr> AT2:  Case Study (10%)</vt:lpstr>
      <vt:lpstr> AT3:  Problem Solving  Exercise (15%)</vt:lpstr>
      <vt:lpstr> AT4:  Group Presentation Video (10%)</vt:lpstr>
      <vt:lpstr> AT5:  Skills &amp; Applications Exercise (20%)</vt:lpstr>
      <vt:lpstr>Exam Revision</vt:lpstr>
      <vt:lpstr> Final Examination (30%)</vt:lpstr>
      <vt:lpstr>We  remember …  10% of what we READ  20% of what we HEAR  30% of what we SEE  50% of what we SEE &amp; HEAR  70% of what we SAY  90% of what we SAY &amp; DO</vt:lpstr>
    </vt:vector>
  </TitlesOfParts>
  <Company>Monash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 Sum</dc:creator>
  <cp:lastModifiedBy>Nicola Sum</cp:lastModifiedBy>
  <cp:revision>24</cp:revision>
  <dcterms:created xsi:type="dcterms:W3CDTF">2017-04-10T03:20:46Z</dcterms:created>
  <dcterms:modified xsi:type="dcterms:W3CDTF">2017-06-09T04:27:34Z</dcterms:modified>
</cp:coreProperties>
</file>

<file path=docProps/thumbnail.jpeg>
</file>